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1" d="100"/>
          <a:sy n="91" d="100"/>
        </p:scale>
        <p:origin x="9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3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8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4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6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3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7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4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45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61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8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07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FCA3-1FD6-4CD5-B688-A2E050FF71F2}" type="datetimeFigureOut">
              <a:rPr lang="en-US" smtClean="0"/>
              <a:t>7/8/2016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9451-091A-45BF-932D-353F696F3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7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586"/>
            <a:ext cx="7886700" cy="1325563"/>
          </a:xfrm>
        </p:spPr>
        <p:txBody>
          <a:bodyPr/>
          <a:lstStyle/>
          <a:p>
            <a:r>
              <a:rPr lang="en-US" dirty="0" smtClean="0"/>
              <a:t>An example of forming simulation</a:t>
            </a:r>
            <a:br>
              <a:rPr lang="en-US" dirty="0" smtClean="0"/>
            </a:br>
            <a:r>
              <a:rPr lang="en-US" dirty="0" smtClean="0"/>
              <a:t>(3Mn Q&amp;P steel)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966822" y="1415423"/>
            <a:ext cx="4598182" cy="2568117"/>
            <a:chOff x="1966822" y="1708031"/>
            <a:chExt cx="4598182" cy="256811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724" y="1708031"/>
              <a:ext cx="4235570" cy="223680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966822" y="3906816"/>
              <a:ext cx="45981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Distribution of new </a:t>
              </a:r>
              <a:r>
                <a:rPr lang="en-US" dirty="0" err="1" smtClean="0"/>
                <a:t>martensite</a:t>
              </a:r>
              <a:r>
                <a:rPr lang="en-US" dirty="0" smtClean="0"/>
                <a:t> volume fraction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14077" y="1854680"/>
              <a:ext cx="14688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No. of Element : 658</a:t>
              </a:r>
              <a:endParaRPr lang="en-US" sz="1200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4" y="4065286"/>
            <a:ext cx="9033104" cy="20720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78227" y="6219069"/>
            <a:ext cx="663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Stress and strain values in each element at the final stage (S_e.dat)</a:t>
            </a:r>
            <a:endParaRPr lang="en-US" dirty="0"/>
          </a:p>
        </p:txBody>
      </p:sp>
      <p:sp>
        <p:nvSpPr>
          <p:cNvPr id="9" name="Right Brace 8"/>
          <p:cNvSpPr/>
          <p:nvPr/>
        </p:nvSpPr>
        <p:spPr>
          <a:xfrm rot="16200000">
            <a:off x="2738560" y="3472768"/>
            <a:ext cx="182273" cy="2924433"/>
          </a:xfrm>
          <a:prstGeom prst="rightBrace">
            <a:avLst>
              <a:gd name="adj1" fmla="val 49242"/>
              <a:gd name="adj2" fmla="val 50000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 rot="16200000">
            <a:off x="5908395" y="3472767"/>
            <a:ext cx="182273" cy="2924433"/>
          </a:xfrm>
          <a:prstGeom prst="rightBrace">
            <a:avLst>
              <a:gd name="adj1" fmla="val 49242"/>
              <a:gd name="adj2" fmla="val 50000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62667" y="4525976"/>
            <a:ext cx="534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strain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7148" y="4566847"/>
            <a:ext cx="544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stress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9536" y="4887620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FF"/>
                </a:solidFill>
              </a:rPr>
              <a:t>peeq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64229" y="4887620"/>
            <a:ext cx="46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FF"/>
                </a:solidFill>
              </a:rPr>
              <a:t>triax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88246" y="4887620"/>
            <a:ext cx="839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Mart. </a:t>
            </a:r>
            <a:r>
              <a:rPr lang="en-US" sz="1200" dirty="0" err="1" smtClean="0">
                <a:solidFill>
                  <a:srgbClr val="0000FF"/>
                </a:solidFill>
              </a:rPr>
              <a:t>Volf</a:t>
            </a:r>
            <a:r>
              <a:rPr lang="en-US" sz="1200" dirty="0" smtClean="0">
                <a:solidFill>
                  <a:srgbClr val="0000FF"/>
                </a:solidFill>
              </a:rPr>
              <a:t>.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4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5" y="1812514"/>
            <a:ext cx="3360420" cy="4743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109753"/>
            <a:ext cx="8408259" cy="1325563"/>
          </a:xfrm>
        </p:spPr>
        <p:txBody>
          <a:bodyPr/>
          <a:lstStyle/>
          <a:p>
            <a:r>
              <a:rPr lang="en-US" dirty="0"/>
              <a:t>Calculation of Mart. Vol. </a:t>
            </a:r>
            <a:r>
              <a:rPr lang="en-US" dirty="0" err="1"/>
              <a:t>Frac</a:t>
            </a:r>
            <a:r>
              <a:rPr lang="en-US" dirty="0" smtClean="0"/>
              <a:t>. (3Mn)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81928"/>
            <a:ext cx="7886700" cy="48305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Tried to calculate the volume fraction of new </a:t>
            </a:r>
            <a:r>
              <a:rPr lang="en-US" sz="1800" dirty="0" err="1" smtClean="0"/>
              <a:t>martensite</a:t>
            </a:r>
            <a:r>
              <a:rPr lang="en-US" sz="1800" dirty="0" smtClean="0"/>
              <a:t> (</a:t>
            </a:r>
            <a:r>
              <a:rPr lang="en-US" sz="1800" dirty="0" err="1" smtClean="0"/>
              <a:t>aust_vol.for</a:t>
            </a:r>
            <a:r>
              <a:rPr lang="en-US" sz="1800" dirty="0" smtClean="0"/>
              <a:t>) using the stress-strain data in ‘S_e.dat’ </a:t>
            </a:r>
            <a:endParaRPr lang="en-US" sz="1800" dirty="0"/>
          </a:p>
        </p:txBody>
      </p:sp>
      <p:sp>
        <p:nvSpPr>
          <p:cNvPr id="7" name="Right Arrow 6"/>
          <p:cNvSpPr/>
          <p:nvPr/>
        </p:nvSpPr>
        <p:spPr>
          <a:xfrm>
            <a:off x="5249822" y="3260809"/>
            <a:ext cx="510746" cy="281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61153" y="3649454"/>
            <a:ext cx="19447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Calculation of </a:t>
            </a:r>
            <a:r>
              <a:rPr lang="en-US" sz="900" dirty="0" err="1" smtClean="0"/>
              <a:t>triaxiality</a:t>
            </a:r>
            <a:r>
              <a:rPr lang="en-US" sz="900" dirty="0" smtClean="0"/>
              <a:t> from stresses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2594383" y="4005358"/>
            <a:ext cx="23054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Calculation of approximate </a:t>
            </a:r>
            <a:r>
              <a:rPr lang="en-US" sz="900" dirty="0" err="1" smtClean="0"/>
              <a:t>peeq</a:t>
            </a:r>
            <a:r>
              <a:rPr lang="en-US" sz="900" dirty="0" smtClean="0"/>
              <a:t> from strains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2512010" y="4265783"/>
            <a:ext cx="21980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Or accurate </a:t>
            </a:r>
            <a:r>
              <a:rPr lang="en-US" sz="900" dirty="0" err="1" smtClean="0"/>
              <a:t>peeq</a:t>
            </a:r>
            <a:r>
              <a:rPr lang="en-US" sz="900" dirty="0" smtClean="0"/>
              <a:t> may be used , if available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2468167" y="4613534"/>
            <a:ext cx="24753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Calculation of volume fraction from subroutine</a:t>
            </a:r>
            <a:endParaRPr lang="en-US" sz="9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906162" y="4381199"/>
            <a:ext cx="1565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1"/>
          </p:cNvCxnSpPr>
          <p:nvPr/>
        </p:nvCxnSpPr>
        <p:spPr>
          <a:xfrm flipH="1">
            <a:off x="2236776" y="4728950"/>
            <a:ext cx="23139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1"/>
          </p:cNvCxnSpPr>
          <p:nvPr/>
        </p:nvCxnSpPr>
        <p:spPr>
          <a:xfrm flipH="1" flipV="1">
            <a:off x="2430153" y="4113080"/>
            <a:ext cx="164230" cy="7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1"/>
          </p:cNvCxnSpPr>
          <p:nvPr/>
        </p:nvCxnSpPr>
        <p:spPr>
          <a:xfrm flipH="1">
            <a:off x="2554094" y="3764870"/>
            <a:ext cx="207059" cy="163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28274" y="5768973"/>
            <a:ext cx="2119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Resulted data file </a:t>
            </a:r>
          </a:p>
          <a:p>
            <a:r>
              <a:rPr lang="en-US" sz="1200" dirty="0" smtClean="0"/>
              <a:t>(may be used as initial data for subsequent crash simulation)</a:t>
            </a:r>
            <a:endParaRPr lang="en-US" sz="12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292" y="2596321"/>
            <a:ext cx="4247198" cy="3087053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4682611" y="2207784"/>
            <a:ext cx="3348080" cy="297878"/>
            <a:chOff x="5470789" y="2169736"/>
            <a:chExt cx="3348080" cy="297878"/>
          </a:xfrm>
        </p:grpSpPr>
        <p:sp>
          <p:nvSpPr>
            <p:cNvPr id="32" name="TextBox 31"/>
            <p:cNvSpPr txBox="1"/>
            <p:nvPr/>
          </p:nvSpPr>
          <p:spPr>
            <a:xfrm>
              <a:off x="5470789" y="2173553"/>
              <a:ext cx="627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Elem #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89234" y="2169736"/>
              <a:ext cx="627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peeq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40252" y="2190615"/>
              <a:ext cx="121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Mart. Vol. </a:t>
              </a:r>
              <a:r>
                <a:rPr lang="en-US" sz="1200" dirty="0" err="1" smtClean="0"/>
                <a:t>Frac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607052" y="2190614"/>
              <a:ext cx="121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Triax</a:t>
              </a:r>
              <a:endParaRPr lang="en-US" sz="1200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424860" y="2133600"/>
            <a:ext cx="91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Shear band </a:t>
            </a:r>
            <a:r>
              <a:rPr lang="en-US" sz="1200" dirty="0" err="1" smtClean="0"/>
              <a:t>Frac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8246483" y="2129135"/>
            <a:ext cx="916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Derivative of Vol. </a:t>
            </a:r>
            <a:r>
              <a:rPr lang="en-US" sz="1200" dirty="0" err="1" smtClean="0"/>
              <a:t>Frac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15" name="Right Arrow 14"/>
          <p:cNvSpPr/>
          <p:nvPr/>
        </p:nvSpPr>
        <p:spPr>
          <a:xfrm>
            <a:off x="3847208" y="3102862"/>
            <a:ext cx="651792" cy="286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2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95280"/>
            <a:ext cx="7886700" cy="114823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Compared the </a:t>
            </a:r>
            <a:r>
              <a:rPr lang="en-US" sz="2000" dirty="0" err="1" smtClean="0"/>
              <a:t>martensite</a:t>
            </a:r>
            <a:r>
              <a:rPr lang="en-US" sz="2000" dirty="0" smtClean="0"/>
              <a:t> vol. </a:t>
            </a:r>
            <a:r>
              <a:rPr lang="en-US" sz="2000" dirty="0" err="1" smtClean="0"/>
              <a:t>frac</a:t>
            </a:r>
            <a:r>
              <a:rPr lang="en-US" sz="2000" dirty="0" smtClean="0"/>
              <a:t>. obtained from forming with those </a:t>
            </a:r>
            <a:r>
              <a:rPr lang="en-US" sz="2000" dirty="0" smtClean="0"/>
              <a:t>estimated </a:t>
            </a:r>
            <a:r>
              <a:rPr lang="en-US" sz="2000" dirty="0" smtClean="0"/>
              <a:t>from stress and strain values </a:t>
            </a:r>
            <a:r>
              <a:rPr lang="en-US" sz="2000" dirty="0" smtClean="0">
                <a:cs typeface="Times New Roman" panose="02020603050405020304" pitchFamily="18" charset="0"/>
              </a:rPr>
              <a:t>→ showed similar trends in this simple forming case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8650" y="88902"/>
            <a:ext cx="7886700" cy="6893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of results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28" y="2229279"/>
            <a:ext cx="3111818" cy="22374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964" y="4552049"/>
            <a:ext cx="2531745" cy="2237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425" y="2229279"/>
            <a:ext cx="3086100" cy="22574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602" y="4623435"/>
            <a:ext cx="2531745" cy="223456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23719" y="1474573"/>
            <a:ext cx="0" cy="50827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68923" y="1612682"/>
            <a:ext cx="26196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Case that the </a:t>
            </a:r>
            <a:r>
              <a:rPr lang="en-US" sz="1200" dirty="0" err="1" smtClean="0"/>
              <a:t>peeq</a:t>
            </a:r>
            <a:r>
              <a:rPr lang="en-US" sz="1200" dirty="0" smtClean="0"/>
              <a:t> is approximated from strain values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3730" y="1673390"/>
            <a:ext cx="26196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Case that the accurate </a:t>
            </a:r>
            <a:r>
              <a:rPr lang="en-US" sz="1200" dirty="0" err="1" smtClean="0"/>
              <a:t>peeq</a:t>
            </a:r>
            <a:r>
              <a:rPr lang="en-US" sz="1200" dirty="0" smtClean="0"/>
              <a:t> is used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907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177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An example of forming simulation (3Mn Q&amp;P steel)</vt:lpstr>
      <vt:lpstr>Calculation of Mart. Vol. Frac. (3Mn)</vt:lpstr>
      <vt:lpstr>Comparison of results </vt:lpstr>
    </vt:vector>
  </TitlesOfParts>
  <Company>PNNL IM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Choi, Kyoo Sil</dc:creator>
  <cp:lastModifiedBy>Choi, Kyoo Sil</cp:lastModifiedBy>
  <cp:revision>12</cp:revision>
  <dcterms:created xsi:type="dcterms:W3CDTF">2016-06-07T17:05:23Z</dcterms:created>
  <dcterms:modified xsi:type="dcterms:W3CDTF">2016-07-08T18:49:11Z</dcterms:modified>
</cp:coreProperties>
</file>